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7"/>
  </p:handoutMasterIdLst>
  <p:sldIdLst>
    <p:sldId id="258" r:id="rId2"/>
    <p:sldId id="259" r:id="rId3"/>
    <p:sldId id="263" r:id="rId4"/>
    <p:sldId id="264" r:id="rId5"/>
    <p:sldId id="265" r:id="rId6"/>
    <p:sldId id="268" r:id="rId7"/>
    <p:sldId id="266" r:id="rId8"/>
    <p:sldId id="267" r:id="rId9"/>
    <p:sldId id="262" r:id="rId10"/>
    <p:sldId id="274" r:id="rId11"/>
    <p:sldId id="270" r:id="rId12"/>
    <p:sldId id="271" r:id="rId13"/>
    <p:sldId id="273" r:id="rId14"/>
    <p:sldId id="275" r:id="rId15"/>
    <p:sldId id="276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042"/>
    <a:srgbClr val="E8A523"/>
    <a:srgbClr val="D5482D"/>
    <a:srgbClr val="78AFA9"/>
    <a:srgbClr val="EF5350"/>
    <a:srgbClr val="73BCED"/>
    <a:srgbClr val="197FC3"/>
    <a:srgbClr val="C5E3F7"/>
    <a:srgbClr val="BFDBF7"/>
    <a:srgbClr val="5EA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B238938-1151-4FD8-B988-06D31BE6F5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B22CFF-B3EF-4C53-AB6A-559325BF67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A82A0-2215-48E9-89E8-87D32AF91301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A24932-7E36-46EC-A32D-568FC9E69B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3D4B08F-9BD6-4985-97BC-055BC4C140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CC42B-F820-49A9-A772-6FDAD5E43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489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03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51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42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0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24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76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82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31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3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51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9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05F5C-9FB6-4B25-AAEC-5C369B03F6B3}" type="datetimeFigureOut">
              <a:rPr kumimoji="1" lang="ja-JP" altLang="en-US" smtClean="0"/>
              <a:t>2018/5/28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v=xZVA5p9c9hc&amp;redir_token=uPqnI-IDX8mlKmEP6sYB3ORuK_J8MTUyNzUxMzc2OUAxNTI3NDI3MzY5&amp;event=video_description&amp;q=http://www.IDTechEx.com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54000" y="1279750"/>
            <a:ext cx="8636000" cy="2006452"/>
          </a:xfrm>
          <a:prstGeom prst="rect">
            <a:avLst/>
          </a:prstGeom>
          <a:solidFill>
            <a:srgbClr val="E2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4000" y="3154556"/>
            <a:ext cx="2167467" cy="130512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21467" y="3152080"/>
            <a:ext cx="2167467" cy="130512"/>
          </a:xfrm>
          <a:prstGeom prst="rect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88934" y="3152080"/>
            <a:ext cx="2167467" cy="130512"/>
          </a:xfrm>
          <a:prstGeom prst="rect">
            <a:avLst/>
          </a:prstGeom>
          <a:solidFill>
            <a:srgbClr val="B3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756401" y="3152080"/>
            <a:ext cx="2133599" cy="130512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337733" y="1584972"/>
            <a:ext cx="703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 Cellphone</a:t>
            </a:r>
            <a:endParaRPr kumimoji="1" lang="ja-JP" altLang="en-US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09498" y="5245299"/>
            <a:ext cx="4125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Team-E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16FI030 Takumi Otobe</a:t>
            </a:r>
          </a:p>
          <a:p>
            <a:pPr algn="ctr"/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16FI040 Tsukasa Kumeta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337733" y="2418922"/>
            <a:ext cx="603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Ubicomp2017   Vamsi Talla,   Bryce Kellogg, 		            	           Shyamnath Gollakota,   Joshua R. Smith</a:t>
            </a:r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48718" y="731257"/>
            <a:ext cx="28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&lt;</a:t>
            </a:r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国際学会論文輪講</a:t>
            </a:r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&gt;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6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⑪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1011" y="1987027"/>
            <a:ext cx="87767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バッテリー無し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で動作し続ける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</a:t>
            </a:r>
            <a:r>
              <a:rPr lang="ja-JP" altLang="en-US" sz="40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音声通話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リアルタイム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音声認識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50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課題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⑫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011" y="1132241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・半二重通信のため同時に話せない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81011" y="1813053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・基地局から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給電、かつ後方散乱通信のため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15.2M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以上離れられない。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57" y="3201904"/>
            <a:ext cx="1670595" cy="270678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16003" r="14640" b="36487"/>
          <a:stretch/>
        </p:blipFill>
        <p:spPr>
          <a:xfrm>
            <a:off x="800027" y="2924752"/>
            <a:ext cx="2047285" cy="3261090"/>
          </a:xfrm>
          <a:prstGeom prst="rect">
            <a:avLst/>
          </a:prstGeom>
        </p:spPr>
      </p:pic>
      <p:sp>
        <p:nvSpPr>
          <p:cNvPr id="3" name="右矢印 2"/>
          <p:cNvSpPr/>
          <p:nvPr/>
        </p:nvSpPr>
        <p:spPr>
          <a:xfrm>
            <a:off x="3469323" y="4153237"/>
            <a:ext cx="2298138" cy="242761"/>
          </a:xfrm>
          <a:prstGeom prst="rightArrow">
            <a:avLst/>
          </a:prstGeom>
          <a:solidFill>
            <a:srgbClr val="E8A523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10800000">
            <a:off x="3469324" y="5057522"/>
            <a:ext cx="2298138" cy="242761"/>
          </a:xfrm>
          <a:prstGeom prst="rightArrow">
            <a:avLst/>
          </a:prstGeom>
          <a:solidFill>
            <a:srgbClr val="E8A523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42745" y="4465150"/>
            <a:ext cx="295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rgbClr val="D5482D"/>
                </a:solidFill>
              </a:rPr>
              <a:t>←</a:t>
            </a:r>
            <a:r>
              <a:rPr kumimoji="1" lang="en-US" altLang="ja-JP" sz="2800" dirty="0">
                <a:solidFill>
                  <a:srgbClr val="D5482D"/>
                </a:solidFill>
              </a:rPr>
              <a:t>15.2M</a:t>
            </a:r>
            <a:r>
              <a:rPr lang="ja-JP" altLang="en-US" sz="2800" dirty="0">
                <a:solidFill>
                  <a:srgbClr val="D5482D"/>
                </a:solidFill>
              </a:rPr>
              <a:t>→</a:t>
            </a:r>
            <a:endParaRPr kumimoji="1" lang="ja-JP" altLang="en-US" sz="2800" dirty="0">
              <a:solidFill>
                <a:srgbClr val="D54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12" grpId="0" animBg="1"/>
      <p:bldP spid="12" grpId="1" animBg="1"/>
      <p:bldP spid="12" grpId="2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展望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⑬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36339" y="2755910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</a:t>
            </a:r>
            <a:r>
              <a:rPr lang="ja-JP" altLang="en-US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の携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帯電話として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大きな一歩</a:t>
            </a:r>
            <a:endParaRPr lang="en-US" altLang="ja-JP" sz="28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36339" y="1561056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・基地局との距離などの問題が解決できれば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実用出来そう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1530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＋考察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81011" y="3519877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・今回使用した通信、電力調達の技術は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en-US" altLang="ja-JP" sz="2800" dirty="0" err="1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への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応用可能性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がとても大きいのでは？</a:t>
            </a:r>
          </a:p>
        </p:txBody>
      </p:sp>
    </p:spTree>
    <p:extLst>
      <p:ext uri="{BB962C8B-B14F-4D97-AF65-F5344CB8AC3E}">
        <p14:creationId xmlns:p14="http://schemas.microsoft.com/office/powerpoint/2010/main" val="187704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-0.05642 -0.00092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7856" y="286514"/>
            <a:ext cx="23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まとめと結論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63015" y="286514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⑭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16160" y="1257117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完成したプロトタイプは</a:t>
            </a:r>
            <a:b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BatteryFreeCellphone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の第一歩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216159" y="2656011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今後の研究で実用レベルまで昇華できれば</a:t>
            </a:r>
            <a:r>
              <a:rPr lang="ja-JP" altLang="en-US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〇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89467" y="4935771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技術への応用などが見込める</a:t>
            </a:r>
            <a:b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魅力的な技術である！</a:t>
            </a:r>
          </a:p>
        </p:txBody>
      </p:sp>
      <p:sp>
        <p:nvSpPr>
          <p:cNvPr id="2" name="下矢印 1"/>
          <p:cNvSpPr/>
          <p:nvPr/>
        </p:nvSpPr>
        <p:spPr>
          <a:xfrm>
            <a:off x="2942650" y="3337310"/>
            <a:ext cx="3301550" cy="1440382"/>
          </a:xfrm>
          <a:prstGeom prst="downArrow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さらに</a:t>
            </a:r>
          </a:p>
        </p:txBody>
      </p:sp>
    </p:spTree>
    <p:extLst>
      <p:ext uri="{BB962C8B-B14F-4D97-AF65-F5344CB8AC3E}">
        <p14:creationId xmlns:p14="http://schemas.microsoft.com/office/powerpoint/2010/main" val="89475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B3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参考</a:t>
            </a:r>
            <a:endParaRPr lang="en-US" altLang="ja-JP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408420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⑮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4000" y="1045081"/>
            <a:ext cx="8636000" cy="2006452"/>
          </a:xfrm>
          <a:prstGeom prst="rect">
            <a:avLst/>
          </a:prstGeom>
          <a:solidFill>
            <a:srgbClr val="E2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37733" y="1350303"/>
            <a:ext cx="703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 Cellphone</a:t>
            </a:r>
            <a:endParaRPr kumimoji="1" lang="ja-JP" altLang="en-US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37733" y="2184253"/>
            <a:ext cx="603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Ubicomp2017   Vamsi Talla,   Bryce Kellogg, 		            	           Shyamnath Gollakota,   Joshua R. Smith</a:t>
            </a:r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38343" y="3694510"/>
            <a:ext cx="6034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PowerCast</a:t>
            </a:r>
            <a:r>
              <a:rPr lang="en-US" altLang="ja-JP" dirty="0"/>
              <a:t> shows Embedded wireless power RF energy harvesting</a:t>
            </a:r>
          </a:p>
          <a:p>
            <a:r>
              <a:rPr lang="it-IT" altLang="ja-JP" dirty="0"/>
              <a:t>Filmed at the </a:t>
            </a:r>
            <a:r>
              <a:rPr lang="it-IT" altLang="ja-JP" dirty="0">
                <a:hlinkClick r:id="rId2"/>
              </a:rPr>
              <a:t>http://www.IDTechEx.com</a:t>
            </a:r>
            <a:r>
              <a:rPr lang="it-IT" altLang="ja-JP" dirty="0"/>
              <a:t> USA 2016 in Santa Clara California.</a:t>
            </a:r>
            <a:endParaRPr lang="en-US" altLang="ja-JP" dirty="0"/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61932" y="5405623"/>
            <a:ext cx="6820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Hybrid analog-digital backscatter platform for high data rate, battery-free sensing</a:t>
            </a:r>
          </a:p>
          <a:p>
            <a:r>
              <a:rPr lang="en-US" altLang="ja-JP" sz="2000" u="sng" dirty="0">
                <a:solidFill>
                  <a:schemeClr val="accent1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https://ieeexplore.ieee.org/document/6488614/authors</a:t>
            </a:r>
            <a:endParaRPr kumimoji="1" lang="ja-JP" altLang="en-US" sz="2000" u="sng" dirty="0">
              <a:solidFill>
                <a:schemeClr val="accent1">
                  <a:lumMod val="7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4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B3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おわり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⑯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7290" y="2731495"/>
            <a:ext cx="8776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発表は以上です。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ご清聴ありがとうございました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6124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背景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38" y="1181437"/>
            <a:ext cx="5948262" cy="5676563"/>
          </a:xfrm>
          <a:prstGeom prst="rect">
            <a:avLst/>
          </a:prstGeom>
        </p:spPr>
      </p:pic>
      <p:sp>
        <p:nvSpPr>
          <p:cNvPr id="3" name="線吹き出し 1 (枠付き) 2"/>
          <p:cNvSpPr/>
          <p:nvPr/>
        </p:nvSpPr>
        <p:spPr>
          <a:xfrm>
            <a:off x="6517250" y="2848397"/>
            <a:ext cx="1765847" cy="823364"/>
          </a:xfrm>
          <a:prstGeom prst="borderCallout1">
            <a:avLst>
              <a:gd name="adj1" fmla="val 18750"/>
              <a:gd name="adj2" fmla="val -8333"/>
              <a:gd name="adj3" fmla="val 80068"/>
              <a:gd name="adj4" fmla="val -118069"/>
            </a:avLst>
          </a:prstGeom>
          <a:solidFill>
            <a:srgbClr val="78AFA9"/>
          </a:solidFill>
          <a:ln>
            <a:solidFill>
              <a:srgbClr val="78AFA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約</a:t>
            </a:r>
            <a:r>
              <a:rPr kumimoji="1"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140</a:t>
            </a:r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ｇ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39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14479 -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背景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40" y="1162165"/>
            <a:ext cx="5332651" cy="3999488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35467" y="5494085"/>
            <a:ext cx="875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重さにして</a:t>
            </a:r>
            <a:r>
              <a:rPr lang="en-US" altLang="ja-JP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30</a:t>
            </a:r>
            <a:r>
              <a:rPr lang="ja-JP" altLang="en-US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％～</a:t>
            </a:r>
            <a:r>
              <a:rPr lang="en-US" altLang="ja-JP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50</a:t>
            </a:r>
            <a:r>
              <a:rPr lang="ja-JP" altLang="en-US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</a:t>
            </a:r>
          </a:p>
        </p:txBody>
      </p:sp>
    </p:spTree>
    <p:extLst>
      <p:ext uri="{BB962C8B-B14F-4D97-AF65-F5344CB8AC3E}">
        <p14:creationId xmlns:p14="http://schemas.microsoft.com/office/powerpoint/2010/main" val="222691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⑤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1011" y="1987027"/>
            <a:ext cx="87767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バッテリー無し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で動作し続ける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</a:t>
            </a:r>
            <a:r>
              <a:rPr lang="ja-JP" altLang="en-US" sz="40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音声通話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リアルタイム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音声認識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35023" y="4971641"/>
            <a:ext cx="75522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バッテリーフリーの携帯電話</a:t>
            </a:r>
            <a:endParaRPr lang="en-US" altLang="ja-JP" sz="5400" b="1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708895" y="4224042"/>
            <a:ext cx="1804524" cy="747599"/>
          </a:xfrm>
          <a:prstGeom prst="downArrow">
            <a:avLst/>
          </a:prstGeom>
          <a:solidFill>
            <a:srgbClr val="D5482D"/>
          </a:solidFill>
          <a:ln>
            <a:solidFill>
              <a:srgbClr val="D5482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4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-0.00018 -0.051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5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00017 -0.1164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0347 -0.1807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120" y="254941"/>
            <a:ext cx="252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設計の問題点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3659247"/>
            <a:ext cx="8754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どんなに頑張っても若干の電力は必要！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453122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⑥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697941" y="4948207"/>
            <a:ext cx="38666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  <a:endParaRPr lang="en-US" altLang="ja-JP" sz="28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フォトダイオード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254000" y="1019772"/>
            <a:ext cx="8754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自分で電波を発すると電力が結構必要！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2421467" y="2370287"/>
            <a:ext cx="4162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アナログ後方散乱通信</a:t>
            </a:r>
          </a:p>
        </p:txBody>
      </p:sp>
    </p:spTree>
    <p:extLst>
      <p:ext uri="{BB962C8B-B14F-4D97-AF65-F5344CB8AC3E}">
        <p14:creationId xmlns:p14="http://schemas.microsoft.com/office/powerpoint/2010/main" val="3731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B3B04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通信方式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1006314"/>
            <a:ext cx="8754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アナログ後方散乱通信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95383" y="289953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⑦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50" y="2605634"/>
            <a:ext cx="3386150" cy="415076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28800" y="4503264"/>
            <a:ext cx="4304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1/10000</a:t>
            </a:r>
          </a:p>
          <a:p>
            <a:r>
              <a:rPr lang="en-US" altLang="ja-JP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(3.5μ</a:t>
            </a:r>
            <a:r>
              <a:rPr lang="ja-JP" altLang="en-US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Ｗ</a:t>
            </a:r>
            <a:r>
              <a:rPr lang="en-US" altLang="ja-JP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sz="54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18141" y="1696132"/>
            <a:ext cx="55156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既に飛んでいる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電波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反射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や</a:t>
            </a:r>
            <a:r>
              <a:rPr lang="ja-JP" altLang="en-US" sz="32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吸収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することで通信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・増幅器が自分側に</a:t>
            </a:r>
            <a:r>
              <a:rPr lang="ja-JP" altLang="en-US" sz="32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不要</a:t>
            </a:r>
            <a:endParaRPr lang="en-US" altLang="ja-JP" sz="32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57099" y="5061195"/>
            <a:ext cx="8754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消費電力</a:t>
            </a:r>
          </a:p>
        </p:txBody>
      </p:sp>
    </p:spTree>
    <p:extLst>
      <p:ext uri="{BB962C8B-B14F-4D97-AF65-F5344CB8AC3E}">
        <p14:creationId xmlns:p14="http://schemas.microsoft.com/office/powerpoint/2010/main" val="176713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電力源①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561497" y="881305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⑧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PowerCast shows Embedded wireless power RF energy harvest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330" end="187168.1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63" y="1375646"/>
            <a:ext cx="9152664" cy="5148374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-8663" y="6524020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動画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-IDTech2016 USA(https://www.youtube.com/watch?v=xZVA5p9c9hc)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12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3636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電力源②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481011" y="1119603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フォトダイオード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⑨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76" y="2395242"/>
            <a:ext cx="4390379" cy="32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91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2615" b="59"/>
          <a:stretch/>
        </p:blipFill>
        <p:spPr>
          <a:xfrm>
            <a:off x="0" y="-6071"/>
            <a:ext cx="9144000" cy="686002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39593" y="4198583"/>
            <a:ext cx="6456308" cy="234933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9593" y="344775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5805" y="408311"/>
            <a:ext cx="23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プロトタイプ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441830" y="307125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⑩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9469" y="4453195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・数マイクロワットの電力で連続的に動作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389468" y="4911656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・マイクからのリアルタイム入力、イヤホンへの出力に対応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89467" y="5370117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・アップリンクとダウンリンクを切り替えて通信（半二重）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389467" y="5828578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・実際にスカイプで通話可能</a:t>
            </a:r>
          </a:p>
        </p:txBody>
      </p:sp>
    </p:spTree>
    <p:extLst>
      <p:ext uri="{BB962C8B-B14F-4D97-AF65-F5344CB8AC3E}">
        <p14:creationId xmlns:p14="http://schemas.microsoft.com/office/powerpoint/2010/main" val="1976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2625</TotalTime>
  <Words>387</Words>
  <Application>Microsoft Office PowerPoint</Application>
  <PresentationFormat>画面に合わせる (4:3)</PresentationFormat>
  <Paragraphs>89</Paragraphs>
  <Slides>15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ＭＳ Ｐゴシック</vt:lpstr>
      <vt:lpstr>游ゴシック</vt:lpstr>
      <vt:lpstr>Arial</vt:lpstr>
      <vt:lpstr>Calibri</vt:lpstr>
      <vt:lpstr>Calibri Light</vt:lpstr>
      <vt:lpstr>Ebrima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荒木大地</dc:creator>
  <cp:lastModifiedBy>音部 拓海</cp:lastModifiedBy>
  <cp:revision>50</cp:revision>
  <dcterms:created xsi:type="dcterms:W3CDTF">2018-01-14T03:00:58Z</dcterms:created>
  <dcterms:modified xsi:type="dcterms:W3CDTF">2018-05-28T04:02:48Z</dcterms:modified>
</cp:coreProperties>
</file>